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96" r:id="rId3"/>
    <p:sldId id="298" r:id="rId4"/>
    <p:sldId id="320" r:id="rId5"/>
    <p:sldId id="321" r:id="rId6"/>
    <p:sldId id="299" r:id="rId7"/>
    <p:sldId id="300" r:id="rId8"/>
    <p:sldId id="297" r:id="rId9"/>
    <p:sldId id="302" r:id="rId10"/>
    <p:sldId id="304" r:id="rId11"/>
    <p:sldId id="301" r:id="rId12"/>
    <p:sldId id="259" r:id="rId13"/>
    <p:sldId id="260" r:id="rId14"/>
    <p:sldId id="303" r:id="rId15"/>
    <p:sldId id="30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8" r:id="rId25"/>
    <p:sldId id="315" r:id="rId26"/>
    <p:sldId id="316" r:id="rId27"/>
    <p:sldId id="319" r:id="rId28"/>
    <p:sldId id="322" r:id="rId29"/>
    <p:sldId id="323" r:id="rId30"/>
    <p:sldId id="325" r:id="rId31"/>
    <p:sldId id="326" r:id="rId32"/>
    <p:sldId id="324" r:id="rId33"/>
    <p:sldId id="289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292" r:id="rId49"/>
    <p:sldId id="293" r:id="rId50"/>
    <p:sldId id="327" r:id="rId51"/>
    <p:sldId id="328" r:id="rId52"/>
    <p:sldId id="280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752A-CBF1-4756-BF6C-B5B07774ED1A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34FD3-A37E-4D9B-85C5-B0EED0D37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5C62E-5A1A-49FF-9CE8-A113DDB660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9898"/>
            <a:ext cx="7553348" cy="185465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 по теме: </a:t>
            </a:r>
            <a:br>
              <a:rPr lang="ru-RU" sz="28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совершенствование грамматического строя речи у детей старшего дошкольного возраста»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2714" y="2564904"/>
            <a:ext cx="7406640" cy="3143272"/>
          </a:xfrm>
        </p:spPr>
        <p:txBody>
          <a:bodyPr/>
          <a:lstStyle/>
          <a:p>
            <a:pPr algn="r"/>
            <a:r>
              <a:rPr lang="ru-RU" dirty="0" smtClean="0"/>
              <a:t>                                              Выполнила:</a:t>
            </a:r>
          </a:p>
          <a:p>
            <a:pPr algn="r"/>
            <a:r>
              <a:rPr lang="ru-RU" dirty="0" smtClean="0"/>
              <a:t>Учитель-логопед</a:t>
            </a:r>
          </a:p>
          <a:p>
            <a:pPr algn="r"/>
            <a:r>
              <a:rPr lang="ru-RU" dirty="0" smtClean="0"/>
              <a:t>МБДОУ д/с № 31</a:t>
            </a:r>
          </a:p>
          <a:p>
            <a:pPr algn="r"/>
            <a:r>
              <a:rPr lang="ru-RU" dirty="0" err="1" smtClean="0"/>
              <a:t>Корнюхина</a:t>
            </a:r>
            <a:r>
              <a:rPr lang="ru-RU" dirty="0" smtClean="0"/>
              <a:t> А. 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08920"/>
            <a:ext cx="439248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85728"/>
            <a:ext cx="806489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и совершенствованию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грамматического строя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xn--e1aogju.xn--p1ai/upload/sx/575/preview/1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372" b="70635"/>
          <a:stretch>
            <a:fillRect/>
          </a:stretch>
        </p:blipFill>
        <p:spPr bwMode="auto">
          <a:xfrm>
            <a:off x="1259632" y="1714488"/>
            <a:ext cx="7455772" cy="466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06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содержание формирования грамматически правильной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1.Совершенствовать     умения     детей     согласовывать     в     предложении существительные   с   числительными   (На   столе   лежат   пять   груш), существительные с прилагательными.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2.Образовывать множественное число существительных.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3.Формировать   умение   пользоваться   несклоняемыми   существительными (кофе, пальто, пианино, кино, какао). Познакомить детей с разными способами образования слов (сахарница, солонка, строитель, снегоход, листопад). 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4.Учить образовывать (по образцу) однокоренные слова (снег - снеговик - снежинка - снегирь ).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Продолжать учить детей составлять (по образцу) простые и сложные предложения.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6.Учить, при инсценировках, пользоваться прямой и косвенной речью.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569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57156"/>
          </a:xfrm>
        </p:spPr>
        <p:txBody>
          <a:bodyPr>
            <a:normAutofit/>
          </a:bodyPr>
          <a:lstStyle/>
          <a:p>
            <a:r>
              <a:rPr lang="ru-RU" sz="800" dirty="0" smtClean="0"/>
              <a:t>*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28604"/>
            <a:ext cx="7991500" cy="34290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Усвоение грамматических норм языка способствует тому, что речь ребенка начинает выполнять наряду с </a:t>
            </a:r>
            <a:r>
              <a:rPr lang="ru-RU" sz="2400" b="1" dirty="0" smtClean="0"/>
              <a:t>функцией общения функцию сообщения</a:t>
            </a:r>
            <a:r>
              <a:rPr lang="ru-RU" sz="2400" dirty="0" smtClean="0"/>
              <a:t>, когда он овладевает монологической формой связной речи. Синтаксис играет особую роль в формировании и выражении мысли, т.е. в развитии связной речи.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2"/>
            <a:ext cx="5868144" cy="3300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500042"/>
            <a:ext cx="4205286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Овладение грамматически правильной речью оказывает влияние на мышление ребёнка. Он начинает мыслить более логично, последовательно, обобщать, правильно излагать свои мысли.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74" y="1880258"/>
            <a:ext cx="4032448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методы и приемы формирования грамматического строя речи старших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между предметами и явлениями ребенок познает прежде всего в предметной деятельности. Формирование грамматического строя проходит успешно при условии правильной организации предметной деятельности, повседневного общения детей со сверстниками и взрослыми, специальных речевых занятий и упражнений, направленных на усвоение и закрепление трудных грамматических форм.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15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890393" cy="14310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формирования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грамматической стороны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благоприятной языковой среды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на занятиях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Среди занятий, направленных на обучение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детей грамматическим навыкам, можно выделить следующие:</a:t>
            </a:r>
          </a:p>
          <a:p>
            <a:pPr>
              <a:buClr>
                <a:schemeClr val="tx2">
                  <a:lumMod val="50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Специальные занятия, основное содержание которых – формирование грамматически правильной речи. Целесообразно предусматривать на таких занятиях работу по всем направлениям: по обучению трудным грамматическим формам, по словообразованию, по построению предложений.</a:t>
            </a:r>
          </a:p>
          <a:p>
            <a:pPr>
              <a:buClr>
                <a:schemeClr val="tx2">
                  <a:lumMod val="50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Часть занятия по методике развития речи.</a:t>
            </a:r>
          </a:p>
          <a:p>
            <a:pPr>
              <a:buClr>
                <a:schemeClr val="tx2">
                  <a:lumMod val="50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занятиях по другим разделам программы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грамматических навыков в повседневном общении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0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Методы и приемы формирования грамматически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правильной речи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6552728" cy="187220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игры-драматизации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словесные упражнения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рассматривание картин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оставление и пересказ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коротких рассказов и сказок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052736"/>
            <a:ext cx="4572000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Методические приемы разнообразны, они определяются содержанием занятия, степенью новизны материала, речевыми особенностями детей, их возрастом.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64904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Ведущими приемами обучения грамматическим навыкам можно назвать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образец, объяснение, указание, сравнение, повторение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rgbClr val="FF0000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помогают сосредоточить внимание ребенка на правильной форме слова или конструкции предложения.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Используются и такие приемы, как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проблемных ситуаций;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подсказ нужной формы;                                                                         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исправление ошибки;                                                         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подсказывающего и оценочного характера;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привлечение детей к исправлению ошибок;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напоминание о том, как сказать правильно,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раскрытия словообразовательного значения слова;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однородных определений, дополнение предложений и  др.пр.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ru-RU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article26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48264" y="3861048"/>
            <a:ext cx="1872208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9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ontent.schools.by/sad4mosty/library/Page1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542" y="332656"/>
            <a:ext cx="306556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500042"/>
            <a:ext cx="4705352" cy="59293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600" b="1" dirty="0" smtClean="0"/>
              <a:t>Рассматривание картин</a:t>
            </a:r>
            <a:r>
              <a:rPr lang="ru-RU" sz="2600" dirty="0" smtClean="0"/>
              <a:t>, в основном сюжетных, используется для формирования умения строить простые и сложные предложения.</a:t>
            </a:r>
          </a:p>
          <a:p>
            <a:pPr>
              <a:buNone/>
            </a:pPr>
            <a:r>
              <a:rPr lang="ru-RU" sz="2600" b="1" dirty="0" smtClean="0"/>
              <a:t>Составление и пересказ </a:t>
            </a:r>
            <a:r>
              <a:rPr lang="ru-RU" sz="2600" b="1" dirty="0" smtClean="0"/>
              <a:t>коротких рассказов и сказок </a:t>
            </a:r>
            <a:r>
              <a:rPr lang="ru-RU" sz="2600" dirty="0" smtClean="0"/>
              <a:t>– ценное средство для обучения детей построению предложений, так как само художественное произведение является образцом правильной в грамматическом отношении речи. Занятия по обучению детей </a:t>
            </a:r>
            <a:r>
              <a:rPr lang="ru-RU" sz="2600" dirty="0" smtClean="0"/>
              <a:t>составлению и </a:t>
            </a:r>
            <a:r>
              <a:rPr lang="ru-RU" sz="2600" dirty="0" err="1" smtClean="0"/>
              <a:t>пересказыванию</a:t>
            </a:r>
            <a:r>
              <a:rPr lang="ru-RU" sz="2600" dirty="0" smtClean="0"/>
              <a:t> </a:t>
            </a:r>
            <a:r>
              <a:rPr lang="ru-RU" sz="2600" dirty="0" smtClean="0"/>
              <a:t>обогащают язык, развивают последовательность и логичность мышления и речи.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62" y="2800854"/>
            <a:ext cx="3057144" cy="24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8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7991500" cy="571504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Ведущими </a:t>
            </a:r>
            <a:r>
              <a:rPr lang="ru-RU" b="1" dirty="0" smtClean="0"/>
              <a:t>приемами</a:t>
            </a:r>
            <a:r>
              <a:rPr lang="ru-RU" dirty="0" smtClean="0"/>
              <a:t> обучения грамматическим навыкам можно назвать </a:t>
            </a:r>
            <a:r>
              <a:rPr lang="ru-RU" b="1" dirty="0" smtClean="0"/>
              <a:t>образец, объяснение, указание, сравнение, повторение</a:t>
            </a:r>
            <a:r>
              <a:rPr lang="ru-RU" dirty="0" smtClean="0"/>
              <a:t>. Они предупреждают ошибки детей, помогают сосредоточить внимание ребенка на правильной форме слова или конструкции предложения.</a:t>
            </a:r>
          </a:p>
          <a:p>
            <a:pPr algn="just">
              <a:buNone/>
            </a:pPr>
            <a:r>
              <a:rPr lang="ru-RU" dirty="0" smtClean="0"/>
              <a:t>Используются и такие приемы, как создание проблемных ситуаций; подсказ нужной формы; исправление ошибки; вопросы подсказывающего и оценочного характера; привлечение детей к исправлению ошибок; напоминание о том, как сказать правильно, и др.</a:t>
            </a:r>
          </a:p>
          <a:p>
            <a:pPr algn="just">
              <a:buNone/>
            </a:pPr>
            <a:r>
              <a:rPr lang="ru-RU" dirty="0" smtClean="0"/>
              <a:t>В морфологии, синтаксисе и словообразовании используются типичные только для этого раздела приемы работы с детьми. В словообразовании, например, используется прием раскрытия словообразовательного значения слова: «Сахарница так называется потому, что это специальная посуда для сахара». В синтаксисе применяются подбор однородных определений, дополнение предложений и другие приемы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3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153640"/>
            <a:ext cx="7498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формированием грамматического строя речи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играх.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10854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освобождают детей от утомительной неестественной неподвижности на занятиях, помогают разнообразить виды деятельности, развивают общую и мелкую моторику, нормализуют эмоционально-волевую сферу. И, конечно, побуждают детей к общению.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3" descr="http://fullref.ru/files/54/91aeafcfe139069e73bb17f4a8360ae2.html_files/0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4797152"/>
            <a:ext cx="3456384" cy="153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255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8501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формирования грамматического строя речи детей в отечественных педагогических и лингвистических исследованиях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ушинский константин дмитриеви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7514" y="1515785"/>
            <a:ext cx="3377184" cy="1867346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84886">
            <a:off x="6879385" y="1082945"/>
            <a:ext cx="1728192" cy="24858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57514" y="3684203"/>
            <a:ext cx="71660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indent="0" algn="just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Грамматическая правильность речи изустной и письменной есть не только знание ,но и привычка, или , лучше сказать, очень сложная и обширная система мелочных навыков выражать свою мысль правильно в речи и на письме. Для  грамотности мало того, чтобы  человек знал грамматические правила ( а их множество), но необходимо, чтобы он привык мгновенно выполнять их. Привычки же, и в особенности такие мелочные и сложные приобретаются успешно и упражняются глубоко только в самой ранней молодости.</a:t>
            </a:r>
          </a:p>
          <a:p>
            <a:pPr>
              <a:buNone/>
            </a:pP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К.Д.Ушинский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98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Усвоение грамматических форм – сложная интеллектуальная деятельность, требующая накопления фактов и их обобщения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воспитывать у ребенка языковое чутье, внимательное отношение к языку, умение «чувствовать» ошибку не только в чужой, но и в собственной речи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Самостоятельное исправление собственных ошибок – показатель достаточно высокого уровня овладения грамматической стороной языка и осознания явлений языка и речи.</a:t>
            </a:r>
            <a:endParaRPr lang="ru-RU" dirty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234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РАБОТА ПО ФОРМИРОВАНИЮ ГРАММАТИЧЕСКОГО СТРОЯ РЕЧИ ДЕТЕЙ СТАРШЕГО ДОШКОЛЬНОГО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ВОЗРАСТА:</a:t>
            </a:r>
            <a:endParaRPr lang="ru-RU" sz="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8178112" cy="52565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уровня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грамматического строя речи детей старшего дошкольного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возраста: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грамматического строя речи детей старшей группы показал недостаточно сформированный, а иногда уровень некоторых детей полностью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обусловлено рядом факторов (причин) и позволяет выявить ряд некоторых ошибок, допускаемых детьми: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/>
          <a:stretch/>
        </p:blipFill>
        <p:spPr>
          <a:xfrm>
            <a:off x="2411760" y="4365104"/>
            <a:ext cx="5150920" cy="22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35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Грамматические ошибки в речи дошкольников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Неправильная форма существительных множественного числа в именительном падеже, особенно  в словах, где эта форма характеризуется окончанием –а(-я )и переходом ударения с основы на окончание: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поезды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окны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деревы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Неправильное окончание имен существительных мн.ч.в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р.п.: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лошадев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карандашов</a:t>
            </a: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Неправильные окончания имен существительных ед.ч.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р.п.: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у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«с горе»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Неправильные окончания неодушевленных имен существительных м.р. в предложном падеже: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шкафе, в носе, в глазе,  в роте, в лесе, на суку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Отсутствия различия в окончаниях винительного падежа одушевленных и неодушевленных имен существительных: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ходили теленок пасти, посадили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фасолю</a:t>
            </a: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Изменения по падежам несклоняемых имен существительных: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пальте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пианине</a:t>
            </a: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Изменения рода  имен существительных ( вместо среднего рода женский или мужской):</a:t>
            </a:r>
          </a:p>
          <a:p>
            <a:pPr>
              <a:buClr>
                <a:srgbClr val="FF0000"/>
              </a:buCl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это моя печенья, купи шоколадную мороженую, один колес</a:t>
            </a:r>
            <a:endParaRPr lang="ru-RU" sz="1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Ошибки в глаголах в основе слова: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даваю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дадишь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ехаю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бежу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бежи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искаю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искай</a:t>
            </a: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Неправильная форма сравнительной степени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прилагательных: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хужее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гладчее,чистее</a:t>
            </a: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Неправильная форма причастий :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сломата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зажгита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разорвата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нарисовата</a:t>
            </a: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Неправильное окончание местоимений в косвенных падежах: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мене, в другим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Отсутствие в личных местоимениях начального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косвенных падежах после предлогов: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ей, к ему, с ими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Неправильное склонение числительных: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идите по одном, собака  два щенят принесла</a:t>
            </a: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400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Синтаксические ошибки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нарушение порядка слов в предложении: на первое место ставится наиболее важное для ребенка слово: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«Куклу мама принесла?»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вопросительное предложение начинается с того, что для ребенка важнее: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«Заплакала Маша почему?»;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часто начинают свой ответ с вопросительного слова, поэтому на вопрос «почему?» отвечают: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«Почему что»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Неправильное  оформление союзной связи: опускается союз или часть союза: «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еще лопнул шар у дяди, потому нажал сильно»;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союз заменяется другим: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мы пришли домой, мы играли с мячом»; «Я надела теплую шубу, почему что на улице холодно»;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союз ставится не на том месте, где обычно употребляется: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 шли, вот, когда от тети Тамары, смотрим – салют».</a:t>
            </a:r>
          </a:p>
          <a:p>
            <a:endParaRPr lang="ru-RU" sz="2000" dirty="0"/>
          </a:p>
        </p:txBody>
      </p:sp>
      <p:pic>
        <p:nvPicPr>
          <p:cNvPr id="1026" name="Picture 2" descr="C:\Users\1\Desktop\question-exclamation-mark-cartoon-illustration-representing-version-kind-image-can-be-ideal-projects-410001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188640"/>
            <a:ext cx="1961745" cy="1699291"/>
          </a:xfrm>
          <a:prstGeom prst="rect">
            <a:avLst/>
          </a:prstGeom>
          <a:noFill/>
        </p:spPr>
      </p:pic>
      <p:pic>
        <p:nvPicPr>
          <p:cNvPr id="1027" name="Picture 3" descr="C:\Users\1\Desktop\punctuation-mark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899591" y="332656"/>
            <a:ext cx="1397161" cy="1597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57166"/>
            <a:ext cx="7719274" cy="58912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старшем возрасте дети умеют противопоставлять однородные члены предложения, пользуются противительными союзами: Она бросила иголку, а не воткнула.</a:t>
            </a:r>
          </a:p>
          <a:p>
            <a:r>
              <a:rPr lang="ru-RU" dirty="0" smtClean="0"/>
              <a:t>Синтаксические ошибки наблюдаются в нарушении порядка слов в предложении: на первое место ставится наиболее важное для ребенка слово: «Куклу мама принесла?» вопросительное предложение начинается с того, что для ребенка важнее: «Заплакала Маша почему?»; дети часто начинают свой ответ с вопросительного слова, поэтому на вопрос «почему?» отвечают: «Почему что».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3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15590703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404664"/>
            <a:ext cx="2381250" cy="2476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Грамматические ошибки дошкольников определяются различными факторами: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068960"/>
            <a:ext cx="8373616" cy="3445843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трудностями овладения грамматическим строем языка (морфологией, синтаксисом, словообразованием) и уровнем его усвоения;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запасом знаний об окружающем мире и объемом словаря, а также состоянием речевого аппарата и уровнем развития фонематического восприятия речи;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неблагоприятным влиянием окружающей речевой среды (прежде всего неправильной речью родителей и воспитателей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педагогической запущенностью, недостаточным вниманием к детской речи.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556792"/>
            <a:ext cx="5148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общими психофизиологическими закономерностями развития ребенка (развитием внимания, памяти, мышления, состоянием нервных процессов);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20742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и методические рекомендации по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и совершенствованию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грамматического строя речи детей старшего дошкольного возраста.</a:t>
            </a:r>
            <a:endParaRPr lang="ru-RU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564904"/>
            <a:ext cx="7498080" cy="368349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формированию и совершенствованию грамматического строя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складывается постепенно 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несколькими причинами: особенностями возраста, закономерностями усвоения морфологической и синтаксической сторон речи, сложностью грамматической системы, особенно морфологии.</a:t>
            </a: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способов словообразования происходит поэтапно.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112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9915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Объем </a:t>
            </a:r>
            <a:r>
              <a:rPr lang="ru-RU" sz="2700" dirty="0" smtClean="0"/>
              <a:t>грамматических</a:t>
            </a:r>
            <a:r>
              <a:rPr lang="ru-RU" sz="2000" dirty="0" smtClean="0"/>
              <a:t> навыков обобщения можно представить следующим образом.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8062938" cy="5072098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В морфологии.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Морфологический строй речи дошкольников включает почти все грамматические формы. Самое большое место занимают существительные и глаголы.</a:t>
            </a:r>
          </a:p>
          <a:p>
            <a:r>
              <a:rPr lang="ru-RU" i="1" dirty="0" smtClean="0"/>
              <a:t>В словообразовании.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Детей подводят к образованию одного слова на базе другого однокоренного слова, которым оно мотивировано, т.е. из которого оно выводится по смыслу и по форме. Образование слов осуществляется с помощью аффиксов (окончания, приставки, суффиксы).</a:t>
            </a:r>
          </a:p>
          <a:p>
            <a:r>
              <a:rPr lang="ru-RU" i="1" dirty="0" smtClean="0"/>
              <a:t>В синтаксисе.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Детей обучают способам соединения слов в словосочетания и предложения разных типов – простые и сложные. В зависимости от цели сообщения предложения делятся на повествовательные, вопросительные и побудительные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9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8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7972420" cy="559753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i="1" dirty="0" smtClean="0"/>
              <a:t>                   </a:t>
            </a:r>
            <a:r>
              <a:rPr lang="ru-RU" sz="4400" b="1" i="1" dirty="0" smtClean="0"/>
              <a:t>Старший дошкольный возраст.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 старшем дошкольном возрасте завершается усвоение системы родного языка. К шести годам дети усвоили основные закономерности изменения и соединения слов в предложения, согласование в роде, числе и падеже. Но единичные, нетипичные формы вызывают затруднения.</a:t>
            </a:r>
          </a:p>
          <a:p>
            <a:pPr>
              <a:buNone/>
            </a:pPr>
            <a:r>
              <a:rPr lang="ru-RU" dirty="0" smtClean="0"/>
              <a:t>На данном возрастном этапе ставятся задачи учить детей правильно изменять все слова, имеющиеся в их активном словаре, воспитывать у ребенка критическое отношение к грамматическим ошибкам в его собственной и чужой речи, потребность говорить правильно.</a:t>
            </a:r>
          </a:p>
          <a:p>
            <a:pPr>
              <a:buNone/>
            </a:pPr>
            <a:r>
              <a:rPr lang="ru-RU" dirty="0" smtClean="0"/>
              <a:t>Совершенствование грамматического строя происходит преимущественно в связи с развитием связной речи.</a:t>
            </a:r>
          </a:p>
          <a:p>
            <a:pPr>
              <a:buNone/>
            </a:pPr>
            <a:r>
              <a:rPr lang="ru-RU" dirty="0" smtClean="0"/>
              <a:t>В методике от постепенного преобладания наглядного материала, от связи грамматических форм с наглядными жизненными ситуациями осуществляется переход к словесным приемам. Снижается роль игр с игрушками, больше используются картинки, словесные дидактические игры и специальные словесные грамматические упражнения (иногда это лексико-грамматические упражнения).</a:t>
            </a:r>
          </a:p>
          <a:p>
            <a:pPr>
              <a:buNone/>
            </a:pPr>
            <a:r>
              <a:rPr lang="ru-RU" dirty="0" smtClean="0"/>
              <a:t>По-прежнему используется образец грамматической формы. Образцом может быть и речь самих детей. Необходимо также создавать условия для речевого творчества – самостоятельного образования трудных форм слова.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2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991500" cy="928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/>
              <a:t>Методика формирования синтаксической стороны речи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920062" cy="479426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 работе над синтаксисом на первый план выступает задача формирования навыков построения разных типов предложений и умения соединять их в связное высказывание.</a:t>
            </a:r>
          </a:p>
          <a:p>
            <a:pPr>
              <a:buNone/>
            </a:pPr>
            <a:r>
              <a:rPr lang="ru-RU" dirty="0" smtClean="0"/>
              <a:t>Речь трехлетних детей </a:t>
            </a:r>
            <a:r>
              <a:rPr lang="ru-RU" dirty="0" err="1" smtClean="0"/>
              <a:t>ситуативна</a:t>
            </a:r>
            <a:r>
              <a:rPr lang="ru-RU" dirty="0" smtClean="0"/>
              <a:t>, поэтому ребенка учат строить фразы из двух-трех слов (простые предложения). Уже на четвертом году жизни развивается умение строить предложения разных типов – простые и сложные. С этой целью используют картинки, коммуникативные ситуации, дидактические игры, игры-драматизации. Материалом могут служить игрушки, предметы одежды, посуда, обувь, пища.</a:t>
            </a:r>
          </a:p>
          <a:p>
            <a:pPr>
              <a:buNone/>
            </a:pPr>
            <a:r>
              <a:rPr lang="ru-RU" dirty="0" smtClean="0"/>
              <a:t>Составление предложения по картинке облегчается тем, что действие не изменяется, оно зафиксировано. В играх-драматизациях слово сочетается с движением, демонстрируемое действие помогает ребенку строить предложение. Предложения, составленные по демонстрируемым действиям, проговариваются детьми. Учить детей построению фраз можно в любой игровой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5400600" cy="6120680"/>
          </a:xfrm>
        </p:spPr>
        <p:txBody>
          <a:bodyPr>
            <a:normAutofit fontScale="55000" lnSpcReduction="20000"/>
          </a:bodyPr>
          <a:lstStyle/>
          <a:p>
            <a:pPr indent="376238"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Родное слово есть именно та духовная одежда, в которую должно облечься всякое знание, чтобы сделаться истинной собственностью человеческого сознания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76238" algn="just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как грамматика есть результат наблюдений человека над собственным языком, а не язык – результат грамматики, 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самый рациональный прием изучения грамматики будет такой, при котором стараются обратить внимание дитяти на то, как он говорит, и только руководят его наблюдением над теми грамматическими законами, которым он бессознательно подчиняется в своей речи, усвоенной подражанием, но созданной самосознанием.</a:t>
            </a:r>
          </a:p>
          <a:p>
            <a:pPr indent="376238" algn="just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 наставника при этом, без сомнения, необходимо; предоставленное самому себе дитя, конечно, не сделает никаких наблюдений над таким сложным, обширным и притом невидимым явлением, каким представляется человеческое слово во всей его исторической и логической организации.</a:t>
            </a:r>
          </a:p>
          <a:p>
            <a:pPr indent="376238" algn="just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при этом руководстве должно, сколько возможно более, оставлять самодеятельности ученику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К.Д.Ушинский</a:t>
            </a:r>
          </a:p>
          <a:p>
            <a:endParaRPr lang="ru-RU" dirty="0"/>
          </a:p>
        </p:txBody>
      </p:sp>
      <p:pic>
        <p:nvPicPr>
          <p:cNvPr id="1026" name="Picture 2" descr="C:\Users\1\Desktop\7r5c7yTQ.jpeg"/>
          <p:cNvPicPr>
            <a:picLocks noChangeAspect="1" noChangeArrowheads="1"/>
          </p:cNvPicPr>
          <p:nvPr/>
        </p:nvPicPr>
        <p:blipFill>
          <a:blip r:embed="rId2" cstate="screen"/>
          <a:srcRect b="-563"/>
          <a:stretch>
            <a:fillRect/>
          </a:stretch>
        </p:blipFill>
        <p:spPr bwMode="auto">
          <a:xfrm>
            <a:off x="6012160" y="1844824"/>
            <a:ext cx="2736304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6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9915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Методика </a:t>
            </a:r>
            <a:r>
              <a:rPr lang="ru-RU" sz="2200" b="1" i="1" dirty="0" smtClean="0"/>
              <a:t>формирования способов словообразования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928670"/>
            <a:ext cx="7920062" cy="51514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Для самостоятельного словообразования важно, чтобы дети хорошо понимали услышанное, поэтому необходимо развивать </a:t>
            </a:r>
            <a:r>
              <a:rPr lang="ru-RU" b="1" dirty="0" smtClean="0"/>
              <a:t>речевой слух</a:t>
            </a:r>
            <a:r>
              <a:rPr lang="ru-RU" dirty="0" smtClean="0"/>
              <a:t>, обогащать детей </a:t>
            </a:r>
            <a:r>
              <a:rPr lang="ru-RU" b="1" dirty="0" smtClean="0"/>
              <a:t>знаниями</a:t>
            </a:r>
            <a:r>
              <a:rPr lang="ru-RU" dirty="0" smtClean="0"/>
              <a:t> и представлениями об окружающем мире и соответственно словарем, прежде всего мотивированными словами (образованными от других), а также словами всех частей речи, обогащать смысловую сторону грамматических средств.</a:t>
            </a:r>
          </a:p>
          <a:p>
            <a:pPr>
              <a:buNone/>
            </a:pPr>
            <a:r>
              <a:rPr lang="ru-RU" dirty="0" smtClean="0"/>
              <a:t>В процессе словообразования простое повторение и запоминание слов малопродуктивно, ребенок должен узнать его механизм и научиться им пользоваться. Следует обратить внимание детей на способ образования слов при помощи суффиксов (учитель – учительница) или приставок (ехал – уехал – переехал – выехал); сформировать навыки образования слов по аналогии.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9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00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857232"/>
            <a:ext cx="7991500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Детей учат подбирать однокоренные слова («слова-родственники») (береза, березовый, подберезовик; лист, лиственный, листопад). «Слова-родственники» должны иметь похожую часть и быть связаны по смыслу.</a:t>
            </a:r>
          </a:p>
          <a:p>
            <a:pPr>
              <a:buNone/>
            </a:pPr>
            <a:r>
              <a:rPr lang="ru-RU" dirty="0" smtClean="0"/>
              <a:t>Одна из задач – научить детей разным способам образования степеней сравнения прилагательных. Сравнительная степень образуется при помощи суффиксов -ее(-ей), -е-, -те(синтетический способ) и при помощи слов более или менее (аналитическим способом): чистый – чище – более чистый.</a:t>
            </a:r>
          </a:p>
          <a:p>
            <a:pPr>
              <a:buNone/>
            </a:pPr>
            <a:r>
              <a:rPr lang="ru-RU" dirty="0" smtClean="0"/>
              <a:t>Превосходная степень образуется путем прибавления к основе прилагательного суффиксов -</a:t>
            </a:r>
            <a:r>
              <a:rPr lang="ru-RU" dirty="0" err="1" smtClean="0"/>
              <a:t>ейш</a:t>
            </a:r>
            <a:r>
              <a:rPr lang="ru-RU" dirty="0" smtClean="0"/>
              <a:t>-, -</a:t>
            </a:r>
            <a:r>
              <a:rPr lang="ru-RU" dirty="0" err="1" smtClean="0"/>
              <a:t>айш</a:t>
            </a:r>
            <a:r>
              <a:rPr lang="ru-RU" dirty="0" smtClean="0"/>
              <a:t>(синтетический способ) (высочайший, умнейший) и при помощи вспомогательных слов самый и наиболее (аналитический способ) (самый высокий, наиболее правильный).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1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bdoycrr50.dagschool.com/_http_schools/1744/MBDOYCRR50/admin/ckfinder/core/connector/php/connector.phpfck_user_files/images/otrisovat_kopiya.jpg"/>
          <p:cNvPicPr/>
          <p:nvPr/>
        </p:nvPicPr>
        <p:blipFill>
          <a:blip r:embed="rId2"/>
          <a:srcRect r="12576"/>
          <a:stretch>
            <a:fillRect/>
          </a:stretch>
        </p:blipFill>
        <p:spPr bwMode="auto">
          <a:xfrm>
            <a:off x="4427984" y="116632"/>
            <a:ext cx="3778437" cy="314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6"/>
            <a:ext cx="4286280" cy="650083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Появление в речи детей сложноподчиненных предложений свидетельствует о познании и осмыслении ребенком связей и отношений, существующих в реальной жизни. В 5 – 6 лет, как отмечают многие исследователи, наблюдается осознание причинных зависимостей. В речи связь между причиной и следствием выражается придаточными предложениями.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3429000"/>
            <a:ext cx="3676398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rds17.edumsko.ru/images/cms/thumbs/6ce1ecd0b3214b791edf8cf384c9d4dc7ab45396/deyatel_nost_714_auto_5_80.jpg"/>
          <p:cNvPicPr/>
          <p:nvPr/>
        </p:nvPicPr>
        <p:blipFill>
          <a:blip r:embed="rId2"/>
          <a:srcRect t="2864" r="1196" b="3035"/>
          <a:stretch>
            <a:fillRect/>
          </a:stretch>
        </p:blipFill>
        <p:spPr bwMode="auto">
          <a:xfrm>
            <a:off x="4643406" y="3789040"/>
            <a:ext cx="410505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0042"/>
            <a:ext cx="7358114" cy="521497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 концу дошкольного возраста детское словообразование сближается с нормативным, в связи с чем снижается интенсивность словотворчества.</a:t>
            </a:r>
          </a:p>
          <a:p>
            <a:r>
              <a:rPr lang="ru-RU" dirty="0" smtClean="0"/>
              <a:t>Для методики обучения важен вывод о необходимости особого внимания к формированию в </a:t>
            </a:r>
            <a:r>
              <a:rPr lang="ru-RU" dirty="0" smtClean="0"/>
              <a:t>старшем </a:t>
            </a:r>
            <a:r>
              <a:rPr lang="ru-RU" dirty="0" smtClean="0"/>
              <a:t>дошкольном </a:t>
            </a:r>
          </a:p>
          <a:p>
            <a:r>
              <a:rPr lang="ru-RU" dirty="0" smtClean="0"/>
              <a:t>возрасте средств </a:t>
            </a:r>
          </a:p>
          <a:p>
            <a:pPr marL="82296" indent="0">
              <a:buNone/>
            </a:pPr>
            <a:r>
              <a:rPr lang="ru-RU" dirty="0" smtClean="0"/>
              <a:t>и способов </a:t>
            </a:r>
          </a:p>
          <a:p>
            <a:pPr marL="82296" indent="0">
              <a:buNone/>
            </a:pPr>
            <a:r>
              <a:rPr lang="ru-RU" dirty="0" smtClean="0"/>
              <a:t>словообразования.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упражнение для работы над формированием и совершенствованием грамматического строя речи: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67" y="1556792"/>
            <a:ext cx="3090664" cy="231799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27" y="4013490"/>
            <a:ext cx="2343191" cy="2385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9" y="4025685"/>
            <a:ext cx="2344304" cy="2385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53091"/>
            <a:ext cx="2952328" cy="21871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8" r="15008"/>
          <a:stretch/>
        </p:blipFill>
        <p:spPr>
          <a:xfrm rot="5400000">
            <a:off x="3895349" y="4114531"/>
            <a:ext cx="236141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66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85725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у нас получится?»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детей в согласовании прилагательных с родом и числом существительных.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МАТЕРИАЛ: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Цветные прямоугольники из картона и карточки такого же размера с прорезями силуэтов предметов быта: посуды, одежды, игрушек. </a:t>
            </a:r>
          </a:p>
          <a:p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кладет на середину стола прямоугольники цветной стороной вниз. Для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подгруппы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 — красного, синего, желтого и зеленого цветов, а для детей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 — оранжевого, розового, голубого, серого. Показывает игровые действия. На цветной прямоугольник накладывает карточку с прорезью предмета: «Что же у меня получилось? — «У меня получился зеленый чайник»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«Один и много».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Упражнять детей в образовании множественного числа существительных в именительном и родительном падежах. 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ИГРОВОЙ МАТЕРИАЛ :</a:t>
            </a:r>
          </a:p>
          <a:p>
            <a:pPr lvl="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Две коробки разной величины (младшая и средняя группы). </a:t>
            </a:r>
          </a:p>
          <a:p>
            <a:pPr lvl="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Картинки с изображениями детенышей диких и домашних животных (старшая группа).</a:t>
            </a:r>
          </a:p>
          <a:p>
            <a:pPr lvl="0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6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88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 ребенок отвечает: «У меня — облако», а другой: «У меня — облака». Когда все парные картинки будут рассмотрены, воспитатель ставит перед детьми две коробки разной величины и предлагает положить туда свои карточки: в маленькую коробку— карточки с одной игрушкой, а в большую — с несколькими игрушками. И каждого ребенка при этом спрашивает: «Чего у тебя теперь нет?» (пирамидки, пирамидок. Гуся. гусей и т. д.).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предлагает детям поиграть в игру, показывает парные карточки и спрашивает, что нарисовано на одной и что — на другой (на одной — один ёжик, а на другой — много ежей). Затем раздает каждому ребенку по одной карточке и спрашивает: «У кого арбуз? А у кого арбузы?» и т. д.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828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786190"/>
            <a:ext cx="828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786190"/>
            <a:ext cx="828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786190"/>
            <a:ext cx="828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643446"/>
            <a:ext cx="6381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643446"/>
            <a:ext cx="6381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572008"/>
            <a:ext cx="6381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572008"/>
            <a:ext cx="6381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572140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500702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500702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5500702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571876"/>
            <a:ext cx="60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71876"/>
            <a:ext cx="60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571876"/>
            <a:ext cx="60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3571876"/>
            <a:ext cx="60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4643446"/>
            <a:ext cx="742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4572008"/>
            <a:ext cx="742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643446"/>
            <a:ext cx="742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572008"/>
            <a:ext cx="742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5715016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715016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5786454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715016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2779143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0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нирование0007"/>
          <p:cNvPicPr>
            <a:picLocks noChangeAspect="1" noChangeArrowheads="1"/>
          </p:cNvPicPr>
          <p:nvPr/>
        </p:nvPicPr>
        <p:blipFill>
          <a:blip r:embed="rId2" cstate="print"/>
          <a:srcRect b="28367"/>
          <a:stretch>
            <a:fillRect/>
          </a:stretch>
        </p:blipFill>
        <p:spPr bwMode="auto">
          <a:xfrm>
            <a:off x="1142976" y="0"/>
            <a:ext cx="6929486" cy="662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1794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28596" y="928671"/>
            <a:ext cx="8001056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«Хвастунишка»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Закончи предложения, используя картинки.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924175"/>
          <a:ext cx="6096000" cy="100965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000240"/>
            <a:ext cx="1428750" cy="100965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2924175"/>
          <a:ext cx="6096000" cy="100965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928670"/>
            <a:ext cx="109783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85728"/>
            <a:ext cx="1000132" cy="95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428868"/>
            <a:ext cx="20193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285992"/>
            <a:ext cx="857256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642918"/>
            <a:ext cx="928690" cy="71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4065573" cy="16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50594" tIns="914112" rIns="1453692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МЕНЯ МНОГО...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524000" y="2976562"/>
          <a:ext cx="6096000" cy="904875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5357826"/>
            <a:ext cx="2838450" cy="904875"/>
          </a:xfrm>
          <a:prstGeom prst="rect">
            <a:avLst/>
          </a:prstGeom>
          <a:noFill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5286388"/>
            <a:ext cx="1057275" cy="800100"/>
          </a:xfrm>
          <a:prstGeom prst="rect">
            <a:avLst/>
          </a:prstGeom>
          <a:noFill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5072074"/>
            <a:ext cx="885825" cy="1390650"/>
          </a:xfrm>
          <a:prstGeom prst="rect">
            <a:avLst/>
          </a:prstGeom>
          <a:noFill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5357826"/>
            <a:ext cx="962025" cy="1047750"/>
          </a:xfrm>
          <a:prstGeom prst="rect">
            <a:avLst/>
          </a:prstGeom>
          <a:noFill/>
        </p:spPr>
      </p:pic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285720" y="2714620"/>
            <a:ext cx="3490549" cy="176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66" tIns="914112" rIns="501492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Всегда много»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214282" y="4000504"/>
            <a:ext cx="8929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4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Обведи предметы, названия которых бывают только во множественном числе.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4857760"/>
            <a:ext cx="11049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67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 rot="10800000" flipV="1">
            <a:off x="0" y="29994"/>
            <a:ext cx="892971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Чего не стало?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ЦЕЛЬ: Упражнять детей в согласовании числительных с существительными в родительном падеже.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ИГРОВОЙ МАТЕРИАЛ: Карточки с изображениями предметов, картонные прямоугольники для закрывания карточек.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ХОД ИГРЫ: Воспитатель раздает детям по 3-4 карточки, которые они раскладывают перед собой в ряд, и объясняет: «Чтобы играть в эту игру, надо хорошо запомнить, что и сколько у вас нарисовано на всех карточках, для этого надо тихо или про себя назвать предметы. Я буду закрывать одну из ваших карточек, а вы должны ответить, каких и сколько предметов у вас не стало (не стало пяти конфет, не стало двух яблок, не стало одного мячика и т. д.)- Потом откроете свою карточку и, если правильно ответили, получите фишку». Игра продолжается еще несколько конов, воспитатель может добавить 1-2 карточки или поменять 1-2 карточки у ребенка, И опять воспитатель отмечает, что слова, обозначающие число и названия предметов, снова изменили свои окончания. В игре «Сколько их?» мы говорим «два яблока», а в этой игре — «двух яблок», или говорили «пять конфет», а теперь — «пяти конфет».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/>
              <a:t>Особенности </a:t>
            </a:r>
            <a:r>
              <a:rPr lang="ru-RU" sz="3100" b="1" dirty="0" smtClean="0"/>
              <a:t>развития связной речи в дошкольном детстве</a:t>
            </a:r>
            <a:r>
              <a:rPr lang="ru-RU" sz="3100" dirty="0" smtClean="0"/>
              <a:t>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43050"/>
            <a:ext cx="4491038" cy="46434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Ребенок усваивает грамматическую систему родного языка уже к трем годам во всех ее наиболее типичных проявлениях. </a:t>
            </a:r>
          </a:p>
          <a:p>
            <a:pPr algn="ctr">
              <a:buNone/>
            </a:pPr>
            <a:r>
              <a:rPr lang="ru-RU" dirty="0" smtClean="0"/>
              <a:t>(По данным А. Н. Гвоздева)</a:t>
            </a:r>
            <a:endParaRPr lang="ru-RU" dirty="0"/>
          </a:p>
        </p:txBody>
      </p:sp>
      <p:pic>
        <p:nvPicPr>
          <p:cNvPr id="4" name="Рисунок 3" descr="http://s.pikabu.ru/images/big_size_comm/2013-12_4/13875400754786.jpg"/>
          <p:cNvPicPr/>
          <p:nvPr/>
        </p:nvPicPr>
        <p:blipFill>
          <a:blip r:embed="rId3"/>
          <a:srcRect r="13580"/>
          <a:stretch>
            <a:fillRect/>
          </a:stretch>
        </p:blipFill>
        <p:spPr bwMode="auto">
          <a:xfrm>
            <a:off x="785786" y="1857364"/>
            <a:ext cx="4286248" cy="38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9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3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71678"/>
            <a:ext cx="43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000240"/>
            <a:ext cx="43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00240"/>
            <a:ext cx="43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00240"/>
            <a:ext cx="43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71678"/>
            <a:ext cx="43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000240"/>
            <a:ext cx="43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071678"/>
            <a:ext cx="43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071678"/>
            <a:ext cx="43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643182"/>
            <a:ext cx="64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643182"/>
            <a:ext cx="64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643182"/>
            <a:ext cx="64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14620"/>
            <a:ext cx="64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64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643182"/>
            <a:ext cx="64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71744"/>
            <a:ext cx="64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643182"/>
            <a:ext cx="64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64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3357562"/>
            <a:ext cx="561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286124"/>
            <a:ext cx="561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286124"/>
            <a:ext cx="561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357562"/>
            <a:ext cx="561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429000"/>
            <a:ext cx="561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214686"/>
            <a:ext cx="561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214686"/>
            <a:ext cx="561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214686"/>
            <a:ext cx="561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561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357298"/>
            <a:ext cx="714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357298"/>
            <a:ext cx="714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428736"/>
            <a:ext cx="714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357298"/>
            <a:ext cx="714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357298"/>
            <a:ext cx="714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357298"/>
            <a:ext cx="714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1357298"/>
            <a:ext cx="714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428596" y="214290"/>
            <a:ext cx="8143932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«Весёлый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счёт»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Сосчитай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предметы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Назови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количество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образцу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  <p:pic>
        <p:nvPicPr>
          <p:cNvPr id="42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357298"/>
            <a:ext cx="714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357298"/>
            <a:ext cx="714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4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157537"/>
          <a:ext cx="6096000" cy="542925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2686050"/>
          <a:ext cx="6096000" cy="14859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5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190875"/>
          <a:ext cx="6096000" cy="47625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3176587"/>
          <a:ext cx="6096000" cy="504825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657475"/>
          <a:ext cx="6096000" cy="154305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3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2695575"/>
          <a:ext cx="6096000" cy="146685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6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2562225"/>
          <a:ext cx="6096000" cy="173355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3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000372"/>
            <a:ext cx="1571625" cy="1476375"/>
          </a:xfrm>
          <a:prstGeom prst="rect">
            <a:avLst/>
          </a:prstGeom>
          <a:noFill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928934"/>
            <a:ext cx="1581150" cy="1543050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714884"/>
            <a:ext cx="1581150" cy="1466850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928934"/>
            <a:ext cx="1581150" cy="1504950"/>
          </a:xfrm>
          <a:prstGeom prst="rect">
            <a:avLst/>
          </a:prstGeom>
          <a:noFill/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643446"/>
            <a:ext cx="3790950" cy="1733550"/>
          </a:xfrm>
          <a:prstGeom prst="rect">
            <a:avLst/>
          </a:prstGeom>
          <a:noFill/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457200"/>
            <a:ext cx="8501090" cy="346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85280" tIns="914112" rIns="1626675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6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2419350"/>
            <a:ext cx="6461337" cy="289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484672" tIns="914112" rIns="914112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428604"/>
            <a:ext cx="24511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428604"/>
            <a:ext cx="23495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1500174"/>
            <a:ext cx="28194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5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8" y="1643050"/>
            <a:ext cx="2679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9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96776" y="489051"/>
            <a:ext cx="2621224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12404" y="574018"/>
            <a:ext cx="2714644" cy="38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4"/>
            <a:ext cx="3643338" cy="26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004060" y="3567916"/>
            <a:ext cx="2504726" cy="351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214290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Антонимы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385762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Идти                      Отдыхать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378619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Отдыхать             работать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85723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Подниматься       спускаться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92867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Подъезжать          Отъезжать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166937"/>
          <a:ext cx="6096000" cy="2524125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4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3352800"/>
          <a:ext cx="6096000" cy="1524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7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2281237"/>
          <a:ext cx="6096000" cy="2295525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955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2305050"/>
          <a:ext cx="6096000" cy="22479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47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-428660" y="-714404"/>
            <a:ext cx="15288347" cy="228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45" tIns="914112" rIns="5722722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35877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Подбери определения к картинкам. Произнеси эти словосочетания. Соедини стрелками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Arial" pitchFamily="34" charset="0"/>
                <a:ea typeface="Times New Roman" pitchFamily="18" charset="0"/>
              </a:rPr>
              <a:t/>
            </a:r>
            <a:br>
              <a:rPr lang="ru-RU" sz="1050" dirty="0" smtClean="0"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457201"/>
            <a:ext cx="6821899" cy="283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05417" tIns="914112" rIns="1850442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857232"/>
            <a:ext cx="3786214" cy="239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43182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357694"/>
            <a:ext cx="28591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14348" y="1357298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Красное</a:t>
            </a:r>
          </a:p>
          <a:p>
            <a:r>
              <a:rPr lang="ru-RU" dirty="0" smtClean="0"/>
              <a:t>Красная</a:t>
            </a:r>
          </a:p>
          <a:p>
            <a:r>
              <a:rPr lang="ru-RU" dirty="0" smtClean="0"/>
              <a:t>Красный</a:t>
            </a:r>
          </a:p>
          <a:p>
            <a:r>
              <a:rPr lang="ru-RU" dirty="0" smtClean="0"/>
              <a:t>красные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4113789" y="3571876"/>
            <a:ext cx="353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Плавало, плавал, плавали, плавала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214414" y="585789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длинный, длинная, длинные, длинная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2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800350"/>
          <a:ext cx="6096000" cy="12573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1"/>
            <a:ext cx="8858280" cy="288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64212" tIns="796674" rIns="1185489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1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Образуй новые слова. Например: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сапоги из резины - резиновые сапоги.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1323975" cy="12573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457200"/>
            <a:ext cx="3036798" cy="222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02965" tIns="796674" rIns="190440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28934"/>
            <a:ext cx="23495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714620"/>
            <a:ext cx="2857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714884"/>
            <a:ext cx="24003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5072074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5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-285775"/>
            <a:ext cx="9144000" cy="18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2" tIns="914112" rIns="914112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Учить образовывать однокоренные слова по образцу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5357850" cy="2033587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85720" y="521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1717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17171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1717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лесной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1717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1717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лесник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1717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1717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лесок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1717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1717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лесочек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1717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14686"/>
            <a:ext cx="5429246" cy="1809747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433637"/>
          <a:ext cx="6096000" cy="1990725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0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3348037"/>
          <a:ext cx="6096000" cy="161925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3352800"/>
          <a:ext cx="6096000" cy="1524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-1714544" y="3357562"/>
            <a:ext cx="8706437" cy="172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141500" tIns="914112" rIns="1480671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000636"/>
            <a:ext cx="5357850" cy="1658949"/>
          </a:xfrm>
          <a:prstGeom prst="rect">
            <a:avLst/>
          </a:prstGeom>
          <a:noFill/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457200"/>
            <a:ext cx="184731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5072074"/>
            <a:ext cx="2428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Снег,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снежок,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снежный, снеговик, снежинка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1500174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Лес, лесник, лесок, лесной, лесочек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3500438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Дом, домишко, домик, домовой, домище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3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17336" y="3073651"/>
          <a:ext cx="6109328" cy="710697"/>
        </p:xfrm>
        <a:graphic>
          <a:graphicData uri="http://schemas.openxmlformats.org/drawingml/2006/table">
            <a:tbl>
              <a:tblPr/>
              <a:tblGrid>
                <a:gridCol w="6109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06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17336" y="3066861"/>
          <a:ext cx="6109328" cy="724277"/>
        </p:xfrm>
        <a:graphic>
          <a:graphicData uri="http://schemas.openxmlformats.org/drawingml/2006/table">
            <a:tbl>
              <a:tblPr/>
              <a:tblGrid>
                <a:gridCol w="6109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42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05064"/>
            <a:ext cx="1887874" cy="2555140"/>
          </a:xfrm>
          <a:prstGeom prst="rect">
            <a:avLst/>
          </a:prstGeom>
          <a:noFill/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857628"/>
            <a:ext cx="1928826" cy="2509042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8858280" cy="477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64972" tIns="914112" rIns="874437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«Хвастунишки»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Закончи предложения подходящими словами.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00034" y="428604"/>
            <a:ext cx="8215370" cy="473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38" tIns="914112" rIns="2034534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меня яблоко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 меня ещё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больше!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бегаю быстро! А я ещё ... 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очень сильный! А я ещё ... !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очень скромный! А я ещё ... !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нирование0013"/>
          <p:cNvPicPr>
            <a:picLocks noChangeAspect="1" noChangeArrowheads="1"/>
          </p:cNvPicPr>
          <p:nvPr/>
        </p:nvPicPr>
        <p:blipFill>
          <a:blip r:embed="rId2" cstate="print"/>
          <a:srcRect b="46947"/>
          <a:stretch>
            <a:fillRect/>
          </a:stretch>
        </p:blipFill>
        <p:spPr bwMode="auto">
          <a:xfrm>
            <a:off x="360362" y="360363"/>
            <a:ext cx="8355042" cy="630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5702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проведенной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endParaRPr lang="ru-RU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900igr.net/datas/doshkolnoe-obrazovanie/Rechevye-umenija/0008-008-Grammaticheskij-stroj-rechi-V-norme-k-6-7-godam-u-rebenk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35608" y="1417638"/>
            <a:ext cx="749808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4" name="Содержимое 3" descr="http://ppt4web.ru/images/581/19841/640/img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2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57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28605"/>
            <a:ext cx="7848624" cy="428627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i="1" dirty="0" smtClean="0"/>
              <a:t>Грамматический строй дети усваивают постепенно, в определенной последовательности.</a:t>
            </a:r>
          </a:p>
          <a:p>
            <a:pPr>
              <a:buNone/>
            </a:pPr>
            <a:r>
              <a:rPr lang="ru-RU" dirty="0" smtClean="0"/>
              <a:t>Системой словоизменения овладевают в младшем и среднем возрасте. </a:t>
            </a:r>
          </a:p>
          <a:p>
            <a:pPr>
              <a:buNone/>
            </a:pPr>
            <a:r>
              <a:rPr lang="ru-RU" dirty="0" smtClean="0"/>
              <a:t>Системой словообразования – начиная со средней группы. </a:t>
            </a:r>
          </a:p>
          <a:p>
            <a:pPr>
              <a:buNone/>
            </a:pPr>
            <a:r>
              <a:rPr lang="ru-RU" dirty="0" smtClean="0"/>
              <a:t>В средней и старшей группах процесс формирования словообразовательных умений характеризуется интенсивностью, творчеством. </a:t>
            </a:r>
          </a:p>
          <a:p>
            <a:pPr>
              <a:buNone/>
            </a:pPr>
            <a:r>
              <a:rPr lang="ru-RU" dirty="0" smtClean="0"/>
              <a:t>В подготовительной к школе группе начинает складываться знание норм словообразования.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4"/>
          <a:stretch/>
        </p:blipFill>
        <p:spPr>
          <a:xfrm>
            <a:off x="2925304" y="4221088"/>
            <a:ext cx="428396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33236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и родителям необходимо уделять внимание на: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uch.znate.ru/tw_files2/urls_9/7/d-6931/img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245" t="22607" r="1245" b="3290"/>
          <a:stretch/>
        </p:blipFill>
        <p:spPr bwMode="auto">
          <a:xfrm>
            <a:off x="1331640" y="1772816"/>
            <a:ext cx="7499350" cy="416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638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продолжить работу над формированием и совершенствованием грамматического строя речи летом и в подготовительной группе.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52983"/>
            <a:ext cx="3653572" cy="24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720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28" y="1417638"/>
            <a:ext cx="7213627" cy="5035698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435607" y="1417638"/>
            <a:ext cx="7232427" cy="5035698"/>
          </a:xfrm>
        </p:spPr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621622.vk.me/v621622919/2c1af/1I8tlSx29oM.jpg"/>
          <p:cNvPicPr/>
          <p:nvPr/>
        </p:nvPicPr>
        <p:blipFill>
          <a:blip r:embed="rId2"/>
          <a:srcRect l="4688" r="7812"/>
          <a:stretch>
            <a:fillRect/>
          </a:stretch>
        </p:blipFill>
        <p:spPr bwMode="auto">
          <a:xfrm>
            <a:off x="4786314" y="4357694"/>
            <a:ext cx="4000528" cy="2328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1. Грамматический строй родного языка, значение его усвоения для речевого развития детей</a:t>
            </a:r>
            <a:br>
              <a:rPr lang="ru-RU" sz="2800" b="1" i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7000924" cy="46767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Грамматика – это наука о строе языка, о его законах </a:t>
            </a:r>
          </a:p>
          <a:p>
            <a:pPr algn="ctr">
              <a:buNone/>
            </a:pPr>
            <a:r>
              <a:rPr lang="ru-RU" dirty="0" smtClean="0"/>
              <a:t>Как строй языка </a:t>
            </a:r>
            <a:r>
              <a:rPr lang="ru-RU" b="1" dirty="0" smtClean="0"/>
              <a:t>грамматика</a:t>
            </a:r>
            <a:r>
              <a:rPr lang="ru-RU" dirty="0" smtClean="0"/>
              <a:t> представляет собой «систему систем», объединяющую </a:t>
            </a:r>
          </a:p>
          <a:p>
            <a:pPr algn="just">
              <a:buNone/>
            </a:pPr>
            <a:r>
              <a:rPr lang="ru-RU" b="1" u="sng" dirty="0" smtClean="0"/>
              <a:t>словообразование</a:t>
            </a:r>
            <a:r>
              <a:rPr lang="ru-RU" b="1" dirty="0" smtClean="0"/>
              <a:t>,  </a:t>
            </a:r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u="sng" dirty="0" smtClean="0"/>
              <a:t>морфологию</a:t>
            </a:r>
            <a:r>
              <a:rPr lang="ru-RU" b="1" dirty="0" smtClean="0"/>
              <a:t>, </a:t>
            </a:r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u="sng" dirty="0" smtClean="0"/>
              <a:t>синтаксис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0824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57200"/>
            <a:ext cx="7920062" cy="28289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Каждое грамматическое явление всегда имеет две стороны: внутреннюю, грамматическое значение, то, что выражено, и внешнюю, грамматический способ выражения, то, чем выражено.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000372"/>
            <a:ext cx="8062938" cy="32861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Освоение ребенком </a:t>
            </a:r>
            <a:r>
              <a:rPr lang="ru-RU" b="1" dirty="0" smtClean="0"/>
              <a:t>грамматического строя языка</a:t>
            </a:r>
            <a:r>
              <a:rPr lang="ru-RU" dirty="0" smtClean="0"/>
              <a:t> имеет большое значение, так как только морфологически и синтаксически оформленная речь может быть </a:t>
            </a:r>
            <a:r>
              <a:rPr lang="ru-RU" b="1" dirty="0" smtClean="0"/>
              <a:t>понятна собеседнику </a:t>
            </a:r>
            <a:r>
              <a:rPr lang="ru-RU" dirty="0" smtClean="0"/>
              <a:t>и может служить для него средством общения со взрослыми и сверстниками.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6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усвоения детьми старшего дошкольного возраста грамматического строя родного языка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522156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Усвоение грамматического строя речи ребенком начинается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 второй половине второго года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этом возрастном этапе продолжается совершенствование всех сторон речи ребенка. Фраза становится, более развернутой, точнее высказывания. </a:t>
            </a:r>
            <a:b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шестом году ребенок  овладевает грамматическим строем и пользуется им достаточно свободно. В структурном отношении речь значительно усложняется не только за счет простых распространенных предложений, но и сложных; возрастает объем высказываний. Все реже ребенок допускает ошибки в согласовании слов, в падежных окончаниях существительных и прилагательных; часто правильно употребляет родительный падеж существительных во множественном числе. Он легко образует существительные, и другие части речи при помощи суффиксов, прилагательные из существительных (ключ из железа -железный). В своей речи ребенок пользуется сложными предложениями, хотя некоторые типы предложений еще вызывают у него затруднения. Предлоги и союзы употребляются в самых разнообразных значениях. Способны устанавливать и отражать в речи </a:t>
            </a:r>
            <a:r>
              <a:rPr lang="ru-RU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причинно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следственные связи; обобщать, анализировать и систематизировать.</a:t>
            </a:r>
            <a:b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Однако, в речи детей все чаще встречаются грамматические ошибки: неправильное согласование существительных с прилагательными в косвенных падежах, неправильное образование формы родительного падежа множественного числа некоторых существительных («</a:t>
            </a:r>
            <a:r>
              <a:rPr lang="ru-RU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грушев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деревов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»), изменение по падежам несклоняемых существительных «На «</a:t>
            </a:r>
            <a:r>
              <a:rPr lang="ru-RU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пианине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стоят часы»). У детей появляется критическое отношение к своей речи. </a:t>
            </a:r>
          </a:p>
          <a:p>
            <a:pPr marL="82296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3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991500" cy="11858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работы по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и совершенствованию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грамматической стороны речи у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54162"/>
            <a:ext cx="7991500" cy="46609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Три направления: </a:t>
            </a:r>
          </a:p>
          <a:p>
            <a:pPr>
              <a:buNone/>
            </a:pPr>
            <a:r>
              <a:rPr lang="ru-RU" dirty="0" smtClean="0"/>
              <a:t>Помочь детям </a:t>
            </a:r>
            <a:r>
              <a:rPr lang="ru-RU" b="1" dirty="0" smtClean="0"/>
              <a:t>практически </a:t>
            </a:r>
            <a:r>
              <a:rPr lang="ru-RU" dirty="0" smtClean="0"/>
              <a:t>освоить морфологическую систему родного языка (изменение по родам, числам, лицам, временам).</a:t>
            </a:r>
          </a:p>
          <a:p>
            <a:pPr>
              <a:buNone/>
            </a:pPr>
            <a:r>
              <a:rPr lang="ru-RU" dirty="0" smtClean="0"/>
              <a:t>Помочь детям в </a:t>
            </a:r>
            <a:r>
              <a:rPr lang="ru-RU" b="1" dirty="0" smtClean="0"/>
              <a:t>овладении</a:t>
            </a:r>
            <a:r>
              <a:rPr lang="ru-RU" dirty="0" smtClean="0"/>
              <a:t> синтаксической стороной: учить правильному согласованию слов в предложении, построению разных типов предложений и сочетанию их в связном тексте.</a:t>
            </a:r>
          </a:p>
          <a:p>
            <a:pPr>
              <a:buNone/>
            </a:pPr>
            <a:r>
              <a:rPr lang="ru-RU" dirty="0" smtClean="0"/>
              <a:t>Сообщить </a:t>
            </a:r>
            <a:r>
              <a:rPr lang="ru-RU" b="1" dirty="0" smtClean="0"/>
              <a:t>знания</a:t>
            </a:r>
            <a:r>
              <a:rPr lang="ru-RU" dirty="0" smtClean="0"/>
              <a:t> о некоторых нормах образования форм слов – словообразования.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7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365</TotalTime>
  <Words>3215</Words>
  <Application>Microsoft Office PowerPoint</Application>
  <PresentationFormat>Экран (4:3)</PresentationFormat>
  <Paragraphs>266</Paragraphs>
  <Slides>52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2" baseType="lpstr">
      <vt:lpstr>Arial</vt:lpstr>
      <vt:lpstr>Calibri</vt:lpstr>
      <vt:lpstr>Corbel</vt:lpstr>
      <vt:lpstr>Georgia</vt:lpstr>
      <vt:lpstr>Gill Sans MT</vt:lpstr>
      <vt:lpstr>Times New Roman</vt:lpstr>
      <vt:lpstr>Verdana</vt:lpstr>
      <vt:lpstr>Wingdings</vt:lpstr>
      <vt:lpstr>Wingdings 2</vt:lpstr>
      <vt:lpstr>Солнцестояние</vt:lpstr>
      <vt:lpstr>Самообразование по теме:  «Формирование и совершенствование грамматического строя речи у детей старшего дошкольного возраста»</vt:lpstr>
      <vt:lpstr>Проблема формирования грамматического строя речи детей в отечественных педагогических и лингвистических исследованиях</vt:lpstr>
      <vt:lpstr>Презентация PowerPoint</vt:lpstr>
      <vt:lpstr>Особенности развития связной речи в дошкольном детстве </vt:lpstr>
      <vt:lpstr>.</vt:lpstr>
      <vt:lpstr>1. Грамматический строй родного языка, значение его усвоения для речевого развития детей </vt:lpstr>
      <vt:lpstr>Каждое грамматическое явление всегда имеет две стороны: внутреннюю, грамматическое значение, то, что выражено, и внешнюю, грамматический способ выражения, то, чем выражено. </vt:lpstr>
      <vt:lpstr>Особенности усвоения детьми старшего дошкольного возраста грамматического строя родного языка</vt:lpstr>
      <vt:lpstr>Задачи и содержание работы по формированию и совершенствованию грамматической стороны речи у детей. </vt:lpstr>
      <vt:lpstr>Задачи по формированию и совершенствованию грамматического строя речи.</vt:lpstr>
      <vt:lpstr>Задачи и содержание формирования грамматически правильной речи.</vt:lpstr>
      <vt:lpstr>*</vt:lpstr>
      <vt:lpstr>.</vt:lpstr>
      <vt:lpstr>Педагогические методы и приемы формирования грамматического строя речи старших дошкольников.</vt:lpstr>
      <vt:lpstr>Пути формирования  грамматической стороны речи. </vt:lpstr>
      <vt:lpstr>Методы и приемы формирования грамматически  правильной речи</vt:lpstr>
      <vt:lpstr>.</vt:lpstr>
      <vt:lpstr>.</vt:lpstr>
      <vt:lpstr>Работа  над формированием грамматического строя речи   в подвижных играх.</vt:lpstr>
      <vt:lpstr>ВЫВОДЫ:</vt:lpstr>
      <vt:lpstr>ОПЫТНО-ЭКСПЕРИМЕНТАЛЬНАЯ РАБОТА ПО ФОРМИРОВАНИЮ ГРАММАТИЧЕСКОГО СТРОЯ РЕЧИ ДЕТЕЙ СТАРШЕГО ДОШКОЛЬНОГО ВОЗРАСТА:</vt:lpstr>
      <vt:lpstr>Грамматические ошибки в речи дошкольников</vt:lpstr>
      <vt:lpstr>Синтаксические ошибки</vt:lpstr>
      <vt:lpstr>.</vt:lpstr>
      <vt:lpstr>Грамматические ошибки дошкольников определяются различными факторами: </vt:lpstr>
      <vt:lpstr>Система работы и методические рекомендации по формированию и совершенствованию грамматического строя речи детей старшего дошкольного возраста.</vt:lpstr>
      <vt:lpstr>Объем грамматических навыков обобщения можно представить следующим образом. </vt:lpstr>
      <vt:lpstr>.</vt:lpstr>
      <vt:lpstr> Методика формирования синтаксической стороны речи</vt:lpstr>
      <vt:lpstr>Методика формирования способов словообразования </vt:lpstr>
      <vt:lpstr>.</vt:lpstr>
      <vt:lpstr>.</vt:lpstr>
      <vt:lpstr>.</vt:lpstr>
      <vt:lpstr>Игры и упражнение для работы над формированием и совершенствованием грамматического строя речи: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результатов проведенной работы:</vt:lpstr>
      <vt:lpstr>.</vt:lpstr>
      <vt:lpstr>Педагогам и родителям необходимо уделять внимание на:</vt:lpstr>
      <vt:lpstr>Заключение: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формирования грамматического строя речи</dc:title>
  <dc:creator>Николай</dc:creator>
  <cp:lastModifiedBy>777</cp:lastModifiedBy>
  <cp:revision>122</cp:revision>
  <dcterms:created xsi:type="dcterms:W3CDTF">2015-10-20T14:01:42Z</dcterms:created>
  <dcterms:modified xsi:type="dcterms:W3CDTF">2019-03-28T21:16:38Z</dcterms:modified>
</cp:coreProperties>
</file>